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6858000" cx="12192000"/>
  <p:notesSz cx="6858000" cy="9144000"/>
  <p:embeddedFontLst>
    <p:embeddedFont>
      <p:font typeface="Roboto"/>
      <p:regular r:id="rId10"/>
      <p:bold r:id="rId11"/>
      <p:italic r:id="rId12"/>
      <p:boldItalic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-bold.fntdata"/><Relationship Id="rId10" Type="http://schemas.openxmlformats.org/officeDocument/2006/relationships/font" Target="fonts/Roboto-regular.fntdata"/><Relationship Id="rId13" Type="http://schemas.openxmlformats.org/officeDocument/2006/relationships/font" Target="fonts/Roboto-boldItalic.fntdata"/><Relationship Id="rId12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1e4aa0e08dc_0_5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g1e4aa0e08d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e4aa0e08dc_0_6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1e4aa0e08dc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30492797ddf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g30492797dd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057486ea5b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057486ea5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0679378f95_1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0679378f95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ndard title and Content" type="obj">
  <p:cSld name="OBJECT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" type="body"/>
          </p:nvPr>
        </p:nvSpPr>
        <p:spPr>
          <a:xfrm>
            <a:off x="920600" y="1489500"/>
            <a:ext cx="10054200" cy="38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1pPr>
            <a:lvl2pPr indent="-381000" lvl="1" marL="91440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2pPr>
            <a:lvl3pPr indent="-368300" lvl="2" marL="1371600">
              <a:spcBef>
                <a:spcPts val="1000"/>
              </a:spcBef>
              <a:spcAft>
                <a:spcPts val="0"/>
              </a:spcAft>
              <a:buSzPts val="2200"/>
              <a:buChar char="■"/>
              <a:defRPr/>
            </a:lvl3pPr>
            <a:lvl4pPr indent="-355600" lvl="3" marL="1828800">
              <a:spcBef>
                <a:spcPts val="1000"/>
              </a:spcBef>
              <a:spcAft>
                <a:spcPts val="0"/>
              </a:spcAft>
              <a:buSzPts val="2000"/>
              <a:buChar char="●"/>
              <a:defRPr/>
            </a:lvl4pPr>
            <a:lvl5pPr indent="-342900" lvl="4" marL="22860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SzPts val="1600"/>
              <a:buChar char="■"/>
              <a:defRPr/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type="title"/>
          </p:nvPr>
        </p:nvSpPr>
        <p:spPr>
          <a:xfrm>
            <a:off x="20700" y="31025"/>
            <a:ext cx="12123000" cy="8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on title and content">
  <p:cSld name="CUSTOM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idx="1" type="body"/>
          </p:nvPr>
        </p:nvSpPr>
        <p:spPr>
          <a:xfrm>
            <a:off x="930950" y="1520550"/>
            <a:ext cx="10064400" cy="38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venir"/>
              <a:buChar char="●"/>
              <a:defRPr sz="26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81000" lvl="1" marL="9144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Char char="○"/>
              <a:defRPr sz="24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68300" lvl="2" marL="13716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venir"/>
              <a:buChar char="■"/>
              <a:defRPr sz="22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55600" lvl="3" marL="18288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venir"/>
              <a:buChar char="●"/>
              <a:defRPr sz="2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42900" lvl="4" marL="22860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Char char="○"/>
              <a:defRPr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0200" lvl="5" marL="27432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venir"/>
              <a:buChar char="■"/>
              <a:defRPr sz="16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Char char="●"/>
              <a:defRPr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04800" lvl="7" marL="36576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venir"/>
              <a:buChar char="○"/>
              <a:defRPr sz="12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92100" lvl="8" marL="41148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Avenir"/>
              <a:buChar char="■"/>
              <a:defRPr sz="1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type="title"/>
          </p:nvPr>
        </p:nvSpPr>
        <p:spPr>
          <a:xfrm>
            <a:off x="31025" y="10350"/>
            <a:ext cx="12161100" cy="8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title and standard content">
  <p:cSld name="CUSTOM_1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/>
          <p:nvPr>
            <p:ph idx="1" type="body"/>
          </p:nvPr>
        </p:nvSpPr>
        <p:spPr>
          <a:xfrm>
            <a:off x="910250" y="1520550"/>
            <a:ext cx="10074900" cy="38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venir"/>
              <a:buChar char="●"/>
              <a:defRPr sz="26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81000" lvl="1" marL="9144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Char char="○"/>
              <a:defRPr sz="24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68300" lvl="2" marL="13716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venir"/>
              <a:buChar char="■"/>
              <a:defRPr sz="22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55600" lvl="3" marL="18288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venir"/>
              <a:buChar char="●"/>
              <a:defRPr sz="2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42900" lvl="4" marL="22860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Char char="○"/>
              <a:defRPr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0200" lvl="5" marL="27432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venir"/>
              <a:buChar char="■"/>
              <a:defRPr sz="16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Char char="●"/>
              <a:defRPr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04800" lvl="7" marL="36576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venir"/>
              <a:buChar char="○"/>
              <a:defRPr sz="12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92100" lvl="8" marL="41148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Avenir"/>
              <a:buChar char="■"/>
              <a:defRPr sz="1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type="title"/>
          </p:nvPr>
        </p:nvSpPr>
        <p:spPr>
          <a:xfrm>
            <a:off x="0" y="0"/>
            <a:ext cx="12192000" cy="76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03864"/>
              </a:buClr>
              <a:buSzPts val="4400"/>
              <a:buNone/>
              <a:defRPr>
                <a:solidFill>
                  <a:srgbClr val="20386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03864"/>
              </a:buClr>
              <a:buSzPts val="1400"/>
              <a:buNone/>
              <a:defRPr>
                <a:solidFill>
                  <a:srgbClr val="20386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03864"/>
              </a:buClr>
              <a:buSzPts val="1400"/>
              <a:buNone/>
              <a:defRPr>
                <a:solidFill>
                  <a:srgbClr val="20386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03864"/>
              </a:buClr>
              <a:buSzPts val="1400"/>
              <a:buNone/>
              <a:defRPr>
                <a:solidFill>
                  <a:srgbClr val="20386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03864"/>
              </a:buClr>
              <a:buSzPts val="1400"/>
              <a:buNone/>
              <a:defRPr>
                <a:solidFill>
                  <a:srgbClr val="20386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03864"/>
              </a:buClr>
              <a:buSzPts val="1400"/>
              <a:buNone/>
              <a:defRPr>
                <a:solidFill>
                  <a:srgbClr val="20386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03864"/>
              </a:buClr>
              <a:buSzPts val="1400"/>
              <a:buNone/>
              <a:defRPr>
                <a:solidFill>
                  <a:srgbClr val="20386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03864"/>
              </a:buClr>
              <a:buSzPts val="1400"/>
              <a:buNone/>
              <a:defRPr>
                <a:solidFill>
                  <a:srgbClr val="20386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03864"/>
              </a:buClr>
              <a:buSzPts val="1400"/>
              <a:buNone/>
              <a:defRPr>
                <a:solidFill>
                  <a:srgbClr val="20386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hite">
  <p:cSld name="CUSTOM_2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70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empty content">
  <p:cSld name="CUSTOM_3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6"/>
          <p:cNvSpPr txBox="1"/>
          <p:nvPr>
            <p:ph type="title"/>
          </p:nvPr>
        </p:nvSpPr>
        <p:spPr>
          <a:xfrm>
            <a:off x="20700" y="20700"/>
            <a:ext cx="12171300" cy="8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ing/Questions slide">
  <p:cSld name="CUSTOM_4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7"/>
          <p:cNvSpPr txBox="1"/>
          <p:nvPr/>
        </p:nvSpPr>
        <p:spPr>
          <a:xfrm>
            <a:off x="2137725" y="1106200"/>
            <a:ext cx="95646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Avenir"/>
              <a:buNone/>
            </a:pPr>
            <a:r>
              <a:rPr lang="en-US" sz="5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Questions?</a:t>
            </a:r>
            <a:endParaRPr sz="41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CUSTOM_5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8"/>
          <p:cNvSpPr txBox="1"/>
          <p:nvPr>
            <p:ph type="title"/>
          </p:nvPr>
        </p:nvSpPr>
        <p:spPr>
          <a:xfrm>
            <a:off x="3868625" y="1334375"/>
            <a:ext cx="7561500" cy="14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31" name="Google Shape;31;p8"/>
          <p:cNvSpPr txBox="1"/>
          <p:nvPr>
            <p:ph idx="1" type="subTitle"/>
          </p:nvPr>
        </p:nvSpPr>
        <p:spPr>
          <a:xfrm>
            <a:off x="6351425" y="5234025"/>
            <a:ext cx="5078700" cy="9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100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100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100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100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10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1000"/>
              </a:spcBef>
              <a:spcAft>
                <a:spcPts val="1000"/>
              </a:spcAft>
              <a:buSzPts val="1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idx="1" type="body"/>
          </p:nvPr>
        </p:nvSpPr>
        <p:spPr>
          <a:xfrm>
            <a:off x="910250" y="1520550"/>
            <a:ext cx="10074900" cy="38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venir"/>
              <a:buChar char="●"/>
              <a:defRPr sz="26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81000" lvl="1" marL="91440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Char char="○"/>
              <a:defRPr sz="24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68300" lvl="2" marL="137160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venir"/>
              <a:buChar char="■"/>
              <a:defRPr sz="22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55600" lvl="3" marL="182880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venir"/>
              <a:buChar char="●"/>
              <a:defRPr sz="2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42900" lvl="4" marL="228600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Char char="○"/>
              <a:defRPr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venir"/>
              <a:buChar char="■"/>
              <a:defRPr sz="16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Char char="●"/>
              <a:defRPr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venir"/>
              <a:buChar char="○"/>
              <a:defRPr sz="12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Avenir"/>
              <a:buChar char="■"/>
              <a:defRPr sz="1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title"/>
          </p:nvPr>
        </p:nvSpPr>
        <p:spPr>
          <a:xfrm>
            <a:off x="10350" y="20700"/>
            <a:ext cx="121920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8.png"/><Relationship Id="rId7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13.gif"/><Relationship Id="rId5" Type="http://schemas.openxmlformats.org/officeDocument/2006/relationships/image" Target="../media/image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a.co/d/6UgVxVm" TargetMode="External"/><Relationship Id="rId4" Type="http://schemas.openxmlformats.org/officeDocument/2006/relationships/hyperlink" Target="https://www.ebay.com/itm/295218580529?_skw=enigma+machine&amp;itmmeta=01J8Z5GKVCJ072MRH2EFFPG5DW&amp;hash=item44bc660c31:g:q0oAAOSwgINfg42I&amp;itmprp=enc%3AAQAJAAAA8HoV3kP08IDx%2BKZ9MfhVJKl1ZECixcGl229vq%2B4xjCp8%2B5WlDIGY7c0Jxh2xe0y6mckQDAy%2BrvPqDEkQUSFFMTPcvgDg4AXa2XZOBwLSXB3qLwLUprws81Imyo1D4WCQTWwOhBRc%2BcKoWhJYaRulQKkQZj75LbPGxr%2FGjT3YMXijyiJc3pMf6BekhXdfS7WnH4p0NwWsQ8JjRt6x4Cg%2BkgzUoRRnGsRrb3v1sSJITxuQYN%2F71OaP3tHJgapvENKXdoIgHfhIwY6SQgBkgrD%2FQ0w38dtm%2FKnv%2FdX7BCavd4tUJ%2ByiCMuHnSOlp%2BRupQbawQ%3D%3D%7Ctkp%3ABk9SR-C9wuXHZA" TargetMode="External"/><Relationship Id="rId5" Type="http://schemas.openxmlformats.org/officeDocument/2006/relationships/hyperlink" Target="https://a.co/d/9yBoPQz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/>
          <p:nvPr/>
        </p:nvSpPr>
        <p:spPr>
          <a:xfrm>
            <a:off x="1982400" y="1794375"/>
            <a:ext cx="8227200" cy="20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200">
                <a:solidFill>
                  <a:srgbClr val="20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Fantasy</a:t>
            </a:r>
            <a:r>
              <a:rPr lang="en-US" sz="6200">
                <a:solidFill>
                  <a:srgbClr val="20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Classroom </a:t>
            </a:r>
            <a:r>
              <a:rPr lang="en-US" sz="6200">
                <a:solidFill>
                  <a:srgbClr val="20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Project</a:t>
            </a:r>
            <a:r>
              <a:rPr lang="en-US" sz="6200">
                <a:solidFill>
                  <a:srgbClr val="20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6200">
              <a:solidFill>
                <a:srgbClr val="20386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" name="Google Shape;37;p9"/>
          <p:cNvSpPr txBox="1"/>
          <p:nvPr/>
        </p:nvSpPr>
        <p:spPr>
          <a:xfrm>
            <a:off x="2606400" y="4081675"/>
            <a:ext cx="697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rPr>
              <a:t>Group Members: Dingyi, Mathew, Ikon, Nikhil</a:t>
            </a:r>
            <a:endParaRPr>
              <a:solidFill>
                <a:schemeClr val="dk2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title"/>
          </p:nvPr>
        </p:nvSpPr>
        <p:spPr>
          <a:xfrm>
            <a:off x="20700" y="20700"/>
            <a:ext cx="12171300" cy="8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Decorations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3" name="Google Shape;43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3125" y="1286250"/>
            <a:ext cx="3243300" cy="4190387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1075" y="5115350"/>
            <a:ext cx="2282400" cy="152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53403" y="4158328"/>
            <a:ext cx="1862849" cy="220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12925" y="5027725"/>
            <a:ext cx="3040246" cy="23562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0"/>
          <p:cNvSpPr txBox="1"/>
          <p:nvPr/>
        </p:nvSpPr>
        <p:spPr>
          <a:xfrm>
            <a:off x="200525" y="1112925"/>
            <a:ext cx="4169400" cy="13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-"/>
            </a:pPr>
            <a:r>
              <a:rPr lang="en-US" sz="20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Quantum Machine Poster</a:t>
            </a:r>
            <a:endParaRPr sz="20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-"/>
            </a:pPr>
            <a:r>
              <a:rPr lang="en-US" sz="20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Enigma Machine</a:t>
            </a:r>
            <a:endParaRPr sz="20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-"/>
            </a:pPr>
            <a:r>
              <a:rPr lang="en-US" sz="20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Working Dell storage server</a:t>
            </a:r>
            <a:endParaRPr sz="20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-"/>
            </a:pPr>
            <a:r>
              <a:rPr lang="en-US" sz="20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PCB of a 4090 FE</a:t>
            </a:r>
            <a:endParaRPr sz="20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-"/>
            </a:pPr>
            <a:r>
              <a:rPr lang="en-US" sz="20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Wellness Poster</a:t>
            </a:r>
            <a:endParaRPr sz="20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48" name="Google Shape;48;p1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69413" y="1189912"/>
            <a:ext cx="3645724" cy="3645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type="title"/>
          </p:nvPr>
        </p:nvSpPr>
        <p:spPr>
          <a:xfrm>
            <a:off x="31025" y="10350"/>
            <a:ext cx="12161100" cy="8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Floor Plan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4" name="Google Shape;54;p11"/>
          <p:cNvSpPr/>
          <p:nvPr/>
        </p:nvSpPr>
        <p:spPr>
          <a:xfrm>
            <a:off x="4934925" y="1050750"/>
            <a:ext cx="4742400" cy="70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11"/>
          <p:cNvSpPr txBox="1"/>
          <p:nvPr/>
        </p:nvSpPr>
        <p:spPr>
          <a:xfrm>
            <a:off x="9935400" y="1050750"/>
            <a:ext cx="22566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Samsung</a:t>
            </a:r>
            <a:r>
              <a:rPr lang="en-US" sz="12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 100 inch OLED TV</a:t>
            </a:r>
            <a:endParaRPr sz="12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11"/>
          <p:cNvSpPr/>
          <p:nvPr/>
        </p:nvSpPr>
        <p:spPr>
          <a:xfrm rot="-8943015">
            <a:off x="9750181" y="1094055"/>
            <a:ext cx="210583" cy="153114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11"/>
          <p:cNvSpPr/>
          <p:nvPr/>
        </p:nvSpPr>
        <p:spPr>
          <a:xfrm>
            <a:off x="145800" y="1137175"/>
            <a:ext cx="2945100" cy="1127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Avenir"/>
                <a:ea typeface="Avenir"/>
                <a:cs typeface="Avenir"/>
                <a:sym typeface="Avenir"/>
              </a:rPr>
              <a:t>Server Room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11"/>
          <p:cNvSpPr/>
          <p:nvPr/>
        </p:nvSpPr>
        <p:spPr>
          <a:xfrm>
            <a:off x="3246275" y="1137175"/>
            <a:ext cx="1632900" cy="1127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9" name="Google Shape;59;p11"/>
          <p:cNvSpPr/>
          <p:nvPr/>
        </p:nvSpPr>
        <p:spPr>
          <a:xfrm>
            <a:off x="3324025" y="1700900"/>
            <a:ext cx="1467600" cy="56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Avenir"/>
                <a:ea typeface="Avenir"/>
                <a:cs typeface="Avenir"/>
                <a:sym typeface="Avenir"/>
              </a:rPr>
              <a:t>Teacher Desk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0" name="Google Shape;60;p11"/>
          <p:cNvSpPr txBox="1"/>
          <p:nvPr/>
        </p:nvSpPr>
        <p:spPr>
          <a:xfrm>
            <a:off x="3338575" y="1198950"/>
            <a:ext cx="1438500" cy="2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Elevated Floor</a:t>
            </a:r>
            <a:endParaRPr sz="12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1" name="Google Shape;61;p11"/>
          <p:cNvSpPr/>
          <p:nvPr/>
        </p:nvSpPr>
        <p:spPr>
          <a:xfrm>
            <a:off x="145800" y="2410400"/>
            <a:ext cx="1098300" cy="1866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Avenir"/>
                <a:ea typeface="Avenir"/>
                <a:cs typeface="Avenir"/>
                <a:sym typeface="Avenir"/>
              </a:rPr>
              <a:t>SRC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2" name="Google Shape;62;p11"/>
          <p:cNvSpPr/>
          <p:nvPr/>
        </p:nvSpPr>
        <p:spPr>
          <a:xfrm>
            <a:off x="2136700" y="2410400"/>
            <a:ext cx="974100" cy="858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Avenir"/>
                <a:ea typeface="Avenir"/>
                <a:cs typeface="Avenir"/>
                <a:sym typeface="Avenir"/>
              </a:rPr>
              <a:t>Ice Cream Van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3" name="Google Shape;63;p11"/>
          <p:cNvSpPr/>
          <p:nvPr/>
        </p:nvSpPr>
        <p:spPr>
          <a:xfrm rot="703">
            <a:off x="10314856" y="2172056"/>
            <a:ext cx="1467600" cy="2342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Avenir"/>
                <a:ea typeface="Avenir"/>
                <a:cs typeface="Avenir"/>
                <a:sym typeface="Avenir"/>
              </a:rPr>
              <a:t>Table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4" name="Google Shape;64;p11"/>
          <p:cNvSpPr/>
          <p:nvPr/>
        </p:nvSpPr>
        <p:spPr>
          <a:xfrm rot="5400703">
            <a:off x="7674038" y="4727247"/>
            <a:ext cx="1467600" cy="2342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Avenir"/>
                <a:ea typeface="Avenir"/>
                <a:cs typeface="Avenir"/>
                <a:sym typeface="Avenir"/>
              </a:rPr>
              <a:t>Table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5" name="Google Shape;65;p11"/>
          <p:cNvSpPr/>
          <p:nvPr/>
        </p:nvSpPr>
        <p:spPr>
          <a:xfrm rot="-2699006">
            <a:off x="4150912" y="3336004"/>
            <a:ext cx="1467529" cy="2342786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Avenir"/>
                <a:ea typeface="Avenir"/>
                <a:cs typeface="Avenir"/>
                <a:sym typeface="Avenir"/>
              </a:rPr>
              <a:t>Table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6" name="Google Shape;66;p11"/>
          <p:cNvSpPr/>
          <p:nvPr/>
        </p:nvSpPr>
        <p:spPr>
          <a:xfrm rot="1531">
            <a:off x="1710700" y="5763975"/>
            <a:ext cx="2694600" cy="78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Avenir"/>
                <a:ea typeface="Avenir"/>
                <a:cs typeface="Avenir"/>
                <a:sym typeface="Avenir"/>
              </a:rPr>
              <a:t>Puzzle + Collection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7" name="Google Shape;67;p11"/>
          <p:cNvSpPr/>
          <p:nvPr/>
        </p:nvSpPr>
        <p:spPr>
          <a:xfrm>
            <a:off x="-777575" y="5274900"/>
            <a:ext cx="1574400" cy="1247400"/>
          </a:xfrm>
          <a:prstGeom prst="pie">
            <a:avLst>
              <a:gd fmla="val 0" name="adj1"/>
              <a:gd fmla="val 1620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8" name="Google Shape;68;p11"/>
          <p:cNvSpPr/>
          <p:nvPr/>
        </p:nvSpPr>
        <p:spPr>
          <a:xfrm>
            <a:off x="5898125" y="1669275"/>
            <a:ext cx="2906100" cy="1247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Avenir"/>
                <a:ea typeface="Avenir"/>
                <a:cs typeface="Avenir"/>
                <a:sym typeface="Avenir"/>
              </a:rPr>
              <a:t>Computer Science Mat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9" name="Google Shape;69;p11"/>
          <p:cNvSpPr/>
          <p:nvPr/>
        </p:nvSpPr>
        <p:spPr>
          <a:xfrm>
            <a:off x="10313975" y="5164800"/>
            <a:ext cx="1574400" cy="1467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Avenir"/>
                <a:ea typeface="Avenir"/>
                <a:cs typeface="Avenir"/>
                <a:sym typeface="Avenir"/>
              </a:rPr>
              <a:t>Computer Station (Provides free Thinkpad P1’s)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2"/>
          <p:cNvPicPr preferRelativeResize="0"/>
          <p:nvPr/>
        </p:nvPicPr>
        <p:blipFill rotWithShape="1">
          <a:blip r:embed="rId3">
            <a:alphaModFix amt="26000"/>
          </a:blip>
          <a:srcRect b="0" l="6681" r="0" t="0"/>
          <a:stretch/>
        </p:blipFill>
        <p:spPr>
          <a:xfrm>
            <a:off x="9758050" y="0"/>
            <a:ext cx="2433950" cy="66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2"/>
          <p:cNvPicPr preferRelativeResize="0"/>
          <p:nvPr/>
        </p:nvPicPr>
        <p:blipFill rotWithShape="1">
          <a:blip r:embed="rId3">
            <a:alphaModFix amt="36000"/>
          </a:blip>
          <a:srcRect b="0" l="6681" r="0" t="0"/>
          <a:stretch/>
        </p:blipFill>
        <p:spPr>
          <a:xfrm>
            <a:off x="9834250" y="0"/>
            <a:ext cx="2433950" cy="66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2"/>
          <p:cNvPicPr preferRelativeResize="0"/>
          <p:nvPr/>
        </p:nvPicPr>
        <p:blipFill rotWithShape="1">
          <a:blip r:embed="rId3">
            <a:alphaModFix amt="46000"/>
          </a:blip>
          <a:srcRect b="0" l="6681" r="0" t="0"/>
          <a:stretch/>
        </p:blipFill>
        <p:spPr>
          <a:xfrm>
            <a:off x="9910450" y="0"/>
            <a:ext cx="2433950" cy="66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2"/>
          <p:cNvPicPr preferRelativeResize="0"/>
          <p:nvPr/>
        </p:nvPicPr>
        <p:blipFill rotWithShape="1">
          <a:blip r:embed="rId3">
            <a:alphaModFix amt="56000"/>
          </a:blip>
          <a:srcRect b="0" l="6681" r="0" t="0"/>
          <a:stretch/>
        </p:blipFill>
        <p:spPr>
          <a:xfrm>
            <a:off x="9986650" y="0"/>
            <a:ext cx="2433950" cy="66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2"/>
          <p:cNvPicPr preferRelativeResize="0"/>
          <p:nvPr/>
        </p:nvPicPr>
        <p:blipFill rotWithShape="1">
          <a:blip r:embed="rId3">
            <a:alphaModFix amt="6000"/>
          </a:blip>
          <a:srcRect b="0" l="6681" r="0" t="0"/>
          <a:stretch/>
        </p:blipFill>
        <p:spPr>
          <a:xfrm>
            <a:off x="9681850" y="0"/>
            <a:ext cx="2433950" cy="668837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2"/>
          <p:cNvSpPr txBox="1"/>
          <p:nvPr/>
        </p:nvSpPr>
        <p:spPr>
          <a:xfrm>
            <a:off x="339850" y="1365250"/>
            <a:ext cx="66660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03864"/>
              </a:buClr>
              <a:buSzPts val="1800"/>
              <a:buFont typeface="Times New Roman"/>
              <a:buChar char="●"/>
            </a:pPr>
            <a:r>
              <a:rPr lang="en-US" sz="1800">
                <a:solidFill>
                  <a:srgbClr val="20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Ways to take Mr. L presence to another level:</a:t>
            </a:r>
            <a:endParaRPr sz="1800">
              <a:solidFill>
                <a:srgbClr val="20386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03864"/>
              </a:buClr>
              <a:buSzPts val="1800"/>
              <a:buFont typeface="Times New Roman"/>
              <a:buChar char="●"/>
            </a:pPr>
            <a:r>
              <a:rPr lang="en-US" sz="1800">
                <a:solidFill>
                  <a:srgbClr val="20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Leadership in the classroom</a:t>
            </a:r>
            <a:endParaRPr sz="1800">
              <a:solidFill>
                <a:srgbClr val="20386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03864"/>
              </a:buClr>
              <a:buSzPts val="1800"/>
              <a:buFont typeface="Times New Roman"/>
              <a:buChar char="●"/>
            </a:pPr>
            <a:r>
              <a:rPr lang="en-US" sz="1800">
                <a:solidFill>
                  <a:srgbClr val="20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Connect and engage with the students</a:t>
            </a:r>
            <a:endParaRPr sz="1800">
              <a:solidFill>
                <a:srgbClr val="20386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03864"/>
              </a:buClr>
              <a:buSzPts val="1800"/>
              <a:buFont typeface="Times New Roman"/>
              <a:buChar char="●"/>
            </a:pPr>
            <a:r>
              <a:rPr lang="en-US" sz="1800">
                <a:solidFill>
                  <a:srgbClr val="20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 fun and joyous</a:t>
            </a:r>
            <a:endParaRPr sz="1800">
              <a:solidFill>
                <a:srgbClr val="20386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03864"/>
              </a:buClr>
              <a:buSzPts val="1800"/>
              <a:buFont typeface="Times New Roman"/>
              <a:buChar char="●"/>
            </a:pPr>
            <a:r>
              <a:rPr lang="en-US" sz="1800">
                <a:solidFill>
                  <a:srgbClr val="20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Stays in touch even outside of class times</a:t>
            </a:r>
            <a:endParaRPr sz="1800">
              <a:solidFill>
                <a:srgbClr val="20386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03864"/>
              </a:buClr>
              <a:buSzPts val="1800"/>
              <a:buFont typeface="Times New Roman"/>
              <a:buChar char="●"/>
            </a:pPr>
            <a:r>
              <a:rPr lang="en-US" sz="1800">
                <a:solidFill>
                  <a:srgbClr val="20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Canvas feedback and email responses are well written/thought</a:t>
            </a:r>
            <a:endParaRPr sz="1800">
              <a:solidFill>
                <a:srgbClr val="20386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0" name="Google Shape;80;p12"/>
          <p:cNvSpPr txBox="1"/>
          <p:nvPr/>
        </p:nvSpPr>
        <p:spPr>
          <a:xfrm>
            <a:off x="609600" y="228600"/>
            <a:ext cx="76374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Who is an Ideal Teacher</a:t>
            </a:r>
            <a:endParaRPr sz="4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1" name="Google Shape;81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86350" y="3657600"/>
            <a:ext cx="2095500" cy="11302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2"/>
          <p:cNvSpPr txBox="1"/>
          <p:nvPr/>
        </p:nvSpPr>
        <p:spPr>
          <a:xfrm>
            <a:off x="8889286" y="3661077"/>
            <a:ext cx="7713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Mr. L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2"/>
          <p:cNvSpPr txBox="1"/>
          <p:nvPr/>
        </p:nvSpPr>
        <p:spPr>
          <a:xfrm>
            <a:off x="7586350" y="3741883"/>
            <a:ext cx="994200" cy="7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CS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Students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4" name="Google Shape;84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86338" y="4787825"/>
            <a:ext cx="20955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/>
          <p:nvPr/>
        </p:nvSpPr>
        <p:spPr>
          <a:xfrm>
            <a:off x="7969200" y="5365850"/>
            <a:ext cx="4222800" cy="13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3"/>
              </a:rPr>
              <a:t>4090 FE </a:t>
            </a:r>
            <a:endParaRPr sz="2400">
              <a:solidFill>
                <a:srgbClr val="203864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4"/>
              </a:rPr>
              <a:t>Enigma Machine</a:t>
            </a:r>
            <a:endParaRPr sz="2400">
              <a:solidFill>
                <a:srgbClr val="203864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5"/>
              </a:rPr>
              <a:t>Dell Storage Server</a:t>
            </a:r>
            <a:endParaRPr sz="2400">
              <a:solidFill>
                <a:srgbClr val="203864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0" name="Google Shape;90;p13"/>
          <p:cNvSpPr txBox="1"/>
          <p:nvPr/>
        </p:nvSpPr>
        <p:spPr>
          <a:xfrm>
            <a:off x="7969200" y="4781450"/>
            <a:ext cx="22932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>
                <a:solidFill>
                  <a:srgbClr val="203864"/>
                </a:solidFill>
                <a:latin typeface="Avenir"/>
                <a:ea typeface="Avenir"/>
                <a:cs typeface="Avenir"/>
                <a:sym typeface="Avenir"/>
              </a:rPr>
              <a:t>Links </a:t>
            </a:r>
            <a:endParaRPr sz="3800">
              <a:solidFill>
                <a:srgbClr val="203864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1" name="Google Shape;91;p13"/>
          <p:cNvSpPr txBox="1"/>
          <p:nvPr/>
        </p:nvSpPr>
        <p:spPr>
          <a:xfrm>
            <a:off x="2176350" y="1308375"/>
            <a:ext cx="7839300" cy="26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 for </a:t>
            </a:r>
            <a:r>
              <a:rPr lang="en-US" sz="8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watching</a:t>
            </a:r>
            <a:endParaRPr sz="8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